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69" r:id="rId6"/>
    <p:sldId id="260" r:id="rId7"/>
    <p:sldId id="270" r:id="rId8"/>
    <p:sldId id="272" r:id="rId9"/>
    <p:sldId id="271" r:id="rId10"/>
    <p:sldId id="273" r:id="rId11"/>
    <p:sldId id="274" r:id="rId12"/>
    <p:sldId id="275" r:id="rId13"/>
    <p:sldId id="276" r:id="rId14"/>
    <p:sldId id="277" r:id="rId15"/>
    <p:sldId id="278" r:id="rId16"/>
    <p:sldId id="267" r:id="rId17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104" d="100"/>
          <a:sy n="104" d="100"/>
        </p:scale>
        <p:origin x="870" y="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02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</dgm:pt>
    <dgm:pt modelId="{6FA86730-1CE5-4EBE-A9BA-FC19829C945A}">
      <dgm:prSet phldrT="[Text]" custT="1"/>
      <dgm:spPr/>
      <dgm:t>
        <a:bodyPr rtlCol="0"/>
        <a:lstStyle/>
        <a:p>
          <a:pPr rtl="0">
            <a:lnSpc>
              <a:spcPct val="100000"/>
            </a:lnSpc>
          </a:pPr>
          <a:r>
            <a:rPr lang="fr-FR" sz="1800" b="1" noProof="0" dirty="0"/>
            <a:t>Présentation </a:t>
          </a:r>
          <a:r>
            <a:rPr lang="fr-FR" sz="1800" b="1" noProof="0" dirty="0" err="1"/>
            <a:t>Wakelet</a:t>
          </a:r>
          <a:endParaRPr lang="fr-FR" sz="1800" b="1" noProof="0" dirty="0"/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fr-FR" noProof="0" dirty="0"/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fr-FR" noProof="0" dirty="0"/>
        </a:p>
      </dgm:t>
    </dgm:pt>
    <dgm:pt modelId="{6ABE9384-859D-4C4C-B983-2B1E39A8B348}">
      <dgm:prSet phldrT="[Text]" custT="1"/>
      <dgm:spPr/>
      <dgm:t>
        <a:bodyPr rtlCol="0"/>
        <a:lstStyle/>
        <a:p>
          <a:pPr rtl="0">
            <a:lnSpc>
              <a:spcPct val="100000"/>
            </a:lnSpc>
          </a:pPr>
          <a:r>
            <a:rPr lang="fr-FR" sz="1800" b="1" noProof="0" dirty="0"/>
            <a:t>Mise</a:t>
          </a:r>
          <a:r>
            <a:rPr lang="fr-FR" sz="1800" b="1" baseline="0" noProof="0" dirty="0"/>
            <a:t> en place outil de veille</a:t>
          </a:r>
          <a:endParaRPr lang="fr-FR" sz="1800" b="1" noProof="0" dirty="0"/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fr-FR" noProof="0" dirty="0"/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fr-FR" noProof="0" dirty="0"/>
        </a:p>
      </dgm:t>
    </dgm:pt>
    <dgm:pt modelId="{F7214975-5AC4-4CF8-9015-322498751A8A}">
      <dgm:prSet phldrT="[Text]" custT="1"/>
      <dgm:spPr/>
      <dgm:t>
        <a:bodyPr rtlCol="0"/>
        <a:lstStyle/>
        <a:p>
          <a:pPr rtl="0">
            <a:lnSpc>
              <a:spcPct val="100000"/>
            </a:lnSpc>
          </a:pPr>
          <a:r>
            <a:rPr lang="fr-FR" sz="1800" b="1" noProof="0" dirty="0"/>
            <a:t>Partage</a:t>
          </a:r>
          <a:r>
            <a:rPr lang="fr-FR" sz="1800" b="1" baseline="0" noProof="0" dirty="0"/>
            <a:t> de son contenu</a:t>
          </a:r>
          <a:endParaRPr lang="fr-FR" sz="1800" b="1" noProof="0" dirty="0"/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fr-FR" noProof="0" dirty="0"/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fr-FR" noProof="0" dirty="0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3" custLinFactNeighborY="-43"/>
      <dgm:spPr/>
    </dgm:pt>
    <dgm:pt modelId="{55596134-9829-4D70-890A-C69BBF81D77E}" type="pres">
      <dgm:prSet presAssocID="{6FA86730-1CE5-4EBE-A9BA-FC19829C945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3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3"/>
      <dgm:spPr/>
    </dgm:pt>
    <dgm:pt modelId="{FCE68459-8AC8-4D4B-8B2A-B85347F651AB}" type="pres">
      <dgm:prSet presAssocID="{6ABE9384-859D-4C4C-B983-2B1E39A8B34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3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3"/>
      <dgm:spPr/>
    </dgm:pt>
    <dgm:pt modelId="{A64BFE9C-AA80-43CE-8FF6-8D33BAD07C57}" type="pres">
      <dgm:prSet presAssocID="{F7214975-5AC4-4CF8-9015-322498751A8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0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329212" y="245333"/>
          <a:ext cx="598567" cy="5985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1256992" y="465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b="1" kern="1200" noProof="0" dirty="0"/>
            <a:t>Présentation </a:t>
          </a:r>
          <a:r>
            <a:rPr lang="fr-FR" sz="1800" b="1" kern="1200" noProof="0" dirty="0" err="1"/>
            <a:t>Wakelet</a:t>
          </a:r>
          <a:endParaRPr lang="fr-FR" sz="1800" b="1" kern="1200" noProof="0" dirty="0"/>
        </a:p>
      </dsp:txBody>
      <dsp:txXfrm>
        <a:off x="1256992" y="465"/>
        <a:ext cx="3545038" cy="1088305"/>
      </dsp:txXfrm>
    </dsp:sp>
    <dsp:sp modelId="{5DD1A591-E379-4123-AFEF-0E0E1C78A6C8}">
      <dsp:nvSpPr>
        <dsp:cNvPr id="0" name=""/>
        <dsp:cNvSpPr/>
      </dsp:nvSpPr>
      <dsp:spPr>
        <a:xfrm>
          <a:off x="0" y="1360846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329212" y="1605715"/>
          <a:ext cx="598567" cy="59856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1256992" y="1360846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b="1" kern="1200" noProof="0" dirty="0"/>
            <a:t>Mise</a:t>
          </a:r>
          <a:r>
            <a:rPr lang="fr-FR" sz="1800" b="1" kern="1200" baseline="0" noProof="0" dirty="0"/>
            <a:t> en place outil de veille</a:t>
          </a:r>
          <a:endParaRPr lang="fr-FR" sz="1800" b="1" kern="1200" noProof="0" dirty="0"/>
        </a:p>
      </dsp:txBody>
      <dsp:txXfrm>
        <a:off x="1256992" y="1360846"/>
        <a:ext cx="3545038" cy="1088305"/>
      </dsp:txXfrm>
    </dsp:sp>
    <dsp:sp modelId="{B231036C-5FBE-4605-8393-F1B6359EE169}">
      <dsp:nvSpPr>
        <dsp:cNvPr id="0" name=""/>
        <dsp:cNvSpPr/>
      </dsp:nvSpPr>
      <dsp:spPr>
        <a:xfrm>
          <a:off x="0" y="2721228"/>
          <a:ext cx="4802031" cy="10883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329212" y="2966097"/>
          <a:ext cx="598567" cy="59856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1256992" y="2721228"/>
          <a:ext cx="3545038" cy="10883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179" tIns="115179" rIns="115179" bIns="115179" numCol="1" spcCol="1270" rtlCol="0" anchor="ctr" anchorCtr="0">
          <a:noAutofit/>
        </a:bodyPr>
        <a:lstStyle/>
        <a:p>
          <a:pPr marL="0" lvl="0" indent="0" algn="l" defTabSz="8001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b="1" kern="1200" noProof="0" dirty="0"/>
            <a:t>Partage</a:t>
          </a:r>
          <a:r>
            <a:rPr lang="fr-FR" sz="1800" b="1" kern="1200" baseline="0" noProof="0" dirty="0"/>
            <a:t> de son contenu</a:t>
          </a:r>
          <a:endParaRPr lang="fr-FR" sz="1800" b="1" kern="1200" noProof="0" dirty="0"/>
        </a:p>
      </dsp:txBody>
      <dsp:txXfrm>
        <a:off x="1256992" y="2721228"/>
        <a:ext cx="3545038" cy="10883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Liste verticale d’icônes à éléments pleins"/>
  <dgm:desc val="Permet de représenter une série d’éléments visuels de haut en bas avec du texte de Niveau 1 ou de Niveau 1 et de Niveau 2 groupé dans une forme. Fonctionne de manière optimale avec des icônes ou de petites images avec de plus longues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DB1847A-0CC2-4008-8C1F-4CB2549424F0}" type="datetime1">
              <a:rPr lang="fr-FR" smtClean="0"/>
              <a:t>26/04/2023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png>
</file>

<file path=ppt/media/image17.jp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3ED5736-AEC1-4353-A59E-C1D97F8135E3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6101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169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2148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1914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9736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0988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78551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4892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90F7E3-540E-4FEC-9A1A-0A5C0AC71C2A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FE98E7-AD89-4320-9F05-A6178CDA9513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90FBF1-6817-4E56-92EA-64A3EB16DF84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4" name="Espace réservé d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D8621F-DC86-4633-B902-263AD859DBF2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Zone de texte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fr-FR" noProof="0"/>
              <a:t>“</a:t>
            </a:r>
          </a:p>
        </p:txBody>
      </p:sp>
      <p:sp>
        <p:nvSpPr>
          <p:cNvPr id="13" name="Zone de texte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fr-FR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2FEF4F-3A30-4F39-ACC1-303107100333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6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9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cxnSp>
        <p:nvCxnSpPr>
          <p:cNvPr id="17" name="Connecteur droit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40D30D-300D-4680-A410-4D8B376362B4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e 3 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9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2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0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3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4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1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cxnSp>
        <p:nvCxnSpPr>
          <p:cNvPr id="17" name="Connecteur droit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0589C9-F1AC-4F05-ABE6-A45DE679E4C3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>
            <a:lvl1pPr>
              <a:buNone/>
              <a:defRPr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fr-FR" noProof="0" dirty="0"/>
              <a:t>Modifiez les styles du texte </a:t>
            </a:r>
            <a:r>
              <a:rPr lang="fr-FR" noProof="0"/>
              <a:t>du masque</a:t>
            </a:r>
            <a:endParaRPr lang="fr-FR"/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9637B8-2436-4D4C-B9C9-CC5A43D9452C}" type="datetime1">
              <a:rPr lang="fr-FR" smtClean="0"/>
              <a:t>26/04/2023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>
            <a:lvl1pPr>
              <a:buNone/>
              <a:defRPr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tabLst/>
              <a:defRPr/>
            </a:pPr>
            <a:r>
              <a:rPr lang="fr-FR" noProof="0" dirty="0"/>
              <a:t>Modifiez les styles du texte </a:t>
            </a:r>
            <a:r>
              <a:rPr lang="fr-FR" noProof="0"/>
              <a:t>du masque</a:t>
            </a:r>
            <a:endParaRPr lang="fr-FR"/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B015D3-C56C-485E-ADA3-DFD862F0F96E}" type="datetime1">
              <a:rPr lang="fr-FR" smtClean="0"/>
              <a:t>26/04/2023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C05233-3885-4475-A1DF-8582CE7EA1BF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0A78CC-9AB1-4AAF-AEB8-97C95F731E90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F70E0D-ED27-43BD-AA91-8631F74E7BC6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D1613B-364B-494F-9DDC-9B91F3B5F2D8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03013F-43AE-46F3-8415-418049C228BC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3BADD-8AED-4097-BBB7-372C6E062074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7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EB6E2A-70BD-494C-BC49-B37CE6C22863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BF8E41-B49A-4F02-995F-16C27B2AFE22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e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 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DC1B2652-4A2E-4DDD-9B10-7D380411AE4B}" type="datetime1">
              <a:rPr lang="fr-FR" noProof="0" smtClean="0"/>
              <a:t>26/04/2023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8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liens de chaîne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8557" y="1447799"/>
            <a:ext cx="8825658" cy="3329581"/>
          </a:xfrm>
        </p:spPr>
        <p:txBody>
          <a:bodyPr rtlCol="0">
            <a:normAutofit fontScale="90000"/>
          </a:bodyPr>
          <a:lstStyle/>
          <a:p>
            <a:pPr rtl="0"/>
            <a:r>
              <a:rPr lang="fr-FR" dirty="0"/>
              <a:t>Veille technologique avec </a:t>
            </a:r>
            <a:r>
              <a:rPr lang="fr-FR" dirty="0" err="1"/>
              <a:t>Wakelet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Présentation réalisée par Florent Guyard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D42B82C2-9502-CA94-DC67-65505E2CA2F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4000"/>
          </a:blip>
          <a:stretch>
            <a:fillRect/>
          </a:stretch>
        </p:blipFill>
        <p:spPr>
          <a:xfrm>
            <a:off x="254733" y="228600"/>
            <a:ext cx="1493385" cy="9478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pic>
        <p:nvPicPr>
          <p:cNvPr id="3" name="Image 2" descr="Une image contenant texte, capture d’écran, Appareils électroniques&#10;&#10;Description générée automatiquement">
            <a:extLst>
              <a:ext uri="{FF2B5EF4-FFF2-40B4-BE49-F238E27FC236}">
                <a16:creationId xmlns:a16="http://schemas.microsoft.com/office/drawing/2014/main" id="{C462ECDD-8D7C-DB21-AE02-748BA2008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359" y="138545"/>
            <a:ext cx="4923823" cy="4253345"/>
          </a:xfrm>
          <a:prstGeom prst="rect">
            <a:avLst/>
          </a:prstGeom>
        </p:spPr>
      </p:pic>
      <p:pic>
        <p:nvPicPr>
          <p:cNvPr id="5" name="Image 4" descr="Une image contenant texte, capture d’écran, Appareils électroniques&#10;&#10;Description générée automatiquement">
            <a:extLst>
              <a:ext uri="{FF2B5EF4-FFF2-40B4-BE49-F238E27FC236}">
                <a16:creationId xmlns:a16="http://schemas.microsoft.com/office/drawing/2014/main" id="{AD7455D8-75FE-499B-A125-2DFB329EF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2667" y="3214255"/>
            <a:ext cx="4790974" cy="343095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C272208-A024-DB3A-2912-4E81AF600FCD}"/>
              </a:ext>
            </a:extLst>
          </p:cNvPr>
          <p:cNvSpPr txBox="1"/>
          <p:nvPr/>
        </p:nvSpPr>
        <p:spPr>
          <a:xfrm>
            <a:off x="5381059" y="248068"/>
            <a:ext cx="619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Des informations pour le projet </a:t>
            </a:r>
          </a:p>
          <a:p>
            <a:r>
              <a:rPr lang="fr-FR" sz="2400" b="1" dirty="0"/>
              <a:t>issus de ma veille</a:t>
            </a:r>
          </a:p>
        </p:txBody>
      </p:sp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5A792264-11AC-0A6A-497D-807451E8CA03}"/>
              </a:ext>
            </a:extLst>
          </p:cNvPr>
          <p:cNvSpPr/>
          <p:nvPr/>
        </p:nvSpPr>
        <p:spPr>
          <a:xfrm rot="16200000">
            <a:off x="106581" y="4591160"/>
            <a:ext cx="123412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01EC452-FB76-ABEB-A446-DC4E5E59552D}"/>
              </a:ext>
            </a:extLst>
          </p:cNvPr>
          <p:cNvSpPr txBox="1"/>
          <p:nvPr/>
        </p:nvSpPr>
        <p:spPr>
          <a:xfrm>
            <a:off x="751531" y="5450541"/>
            <a:ext cx="43406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Ces articles et canaux ont nourri </a:t>
            </a:r>
          </a:p>
          <a:p>
            <a:r>
              <a:rPr lang="fr-FR" dirty="0"/>
              <a:t>mon choix des technologies à utiliser pour le projet…</a:t>
            </a:r>
          </a:p>
        </p:txBody>
      </p:sp>
      <p:sp>
        <p:nvSpPr>
          <p:cNvPr id="9" name="Flèche : bas 8">
            <a:extLst>
              <a:ext uri="{FF2B5EF4-FFF2-40B4-BE49-F238E27FC236}">
                <a16:creationId xmlns:a16="http://schemas.microsoft.com/office/drawing/2014/main" id="{AEE0E143-9F6B-AEA9-832B-D9152AE124E2}"/>
              </a:ext>
            </a:extLst>
          </p:cNvPr>
          <p:cNvSpPr/>
          <p:nvPr/>
        </p:nvSpPr>
        <p:spPr>
          <a:xfrm>
            <a:off x="10901082" y="1810871"/>
            <a:ext cx="457805" cy="161812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F6ACA68-8D54-00DB-1C87-E3C4FA652879}"/>
              </a:ext>
            </a:extLst>
          </p:cNvPr>
          <p:cNvSpPr txBox="1"/>
          <p:nvPr/>
        </p:nvSpPr>
        <p:spPr>
          <a:xfrm>
            <a:off x="5952565" y="1945341"/>
            <a:ext cx="50545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Il s’agit de comptes officiels permettant de </a:t>
            </a:r>
          </a:p>
          <a:p>
            <a:r>
              <a:rPr lang="fr-FR" dirty="0"/>
              <a:t>rester informé des dernières mises à jour </a:t>
            </a:r>
          </a:p>
          <a:p>
            <a:r>
              <a:rPr lang="fr-FR" dirty="0"/>
              <a:t>concernant ces technologies </a:t>
            </a:r>
          </a:p>
        </p:txBody>
      </p:sp>
    </p:spTree>
    <p:extLst>
      <p:ext uri="{BB962C8B-B14F-4D97-AF65-F5344CB8AC3E}">
        <p14:creationId xmlns:p14="http://schemas.microsoft.com/office/powerpoint/2010/main" val="685124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, noir, Appareils électroniques, fermer&#10;&#10;Description générée automatiquement">
            <a:extLst>
              <a:ext uri="{FF2B5EF4-FFF2-40B4-BE49-F238E27FC236}">
                <a16:creationId xmlns:a16="http://schemas.microsoft.com/office/drawing/2014/main" id="{22E21204-BD81-BA1C-750D-605E68A89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71" y="101600"/>
            <a:ext cx="2017586" cy="3754582"/>
          </a:xfrm>
          <a:prstGeom prst="rect">
            <a:avLst/>
          </a:prstGeom>
        </p:spPr>
      </p:pic>
      <p:pic>
        <p:nvPicPr>
          <p:cNvPr id="11" name="Image 10" descr="Une image contenant texte, écran, capture d’écran, affiché&#10;&#10;Description générée automatiquement">
            <a:extLst>
              <a:ext uri="{FF2B5EF4-FFF2-40B4-BE49-F238E27FC236}">
                <a16:creationId xmlns:a16="http://schemas.microsoft.com/office/drawing/2014/main" id="{B2DD29CA-396C-556C-2465-B7D7F500F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71" y="3001818"/>
            <a:ext cx="2018120" cy="3662218"/>
          </a:xfrm>
          <a:prstGeom prst="rect">
            <a:avLst/>
          </a:prstGeom>
        </p:spPr>
      </p:pic>
      <p:pic>
        <p:nvPicPr>
          <p:cNvPr id="13" name="Image 12" descr="Une image contenant texte, écran, capture d’écran&#10;&#10;Description générée automatiquement">
            <a:extLst>
              <a:ext uri="{FF2B5EF4-FFF2-40B4-BE49-F238E27FC236}">
                <a16:creationId xmlns:a16="http://schemas.microsoft.com/office/drawing/2014/main" id="{5B82291C-E7D3-4A43-68A1-9A78CCEEF5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2869" y="1271630"/>
            <a:ext cx="5651360" cy="3662217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0C07E28D-E410-8C89-CD7E-528C15B69284}"/>
              </a:ext>
            </a:extLst>
          </p:cNvPr>
          <p:cNvSpPr txBox="1"/>
          <p:nvPr/>
        </p:nvSpPr>
        <p:spPr>
          <a:xfrm>
            <a:off x="2105357" y="101600"/>
            <a:ext cx="42851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/>
              <a:t>Partager ses collections avec le monde</a:t>
            </a:r>
          </a:p>
        </p:txBody>
      </p:sp>
      <p:sp>
        <p:nvSpPr>
          <p:cNvPr id="16" name="Flèche : bas 15">
            <a:extLst>
              <a:ext uri="{FF2B5EF4-FFF2-40B4-BE49-F238E27FC236}">
                <a16:creationId xmlns:a16="http://schemas.microsoft.com/office/drawing/2014/main" id="{2529A8B6-1AE7-14E7-51A8-CD4158E63EE2}"/>
              </a:ext>
            </a:extLst>
          </p:cNvPr>
          <p:cNvSpPr/>
          <p:nvPr/>
        </p:nvSpPr>
        <p:spPr>
          <a:xfrm rot="5400000">
            <a:off x="2853102" y="33533"/>
            <a:ext cx="264100" cy="20175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24AF27E1-CE41-4BC2-6814-9C70D4DE17C8}"/>
              </a:ext>
            </a:extLst>
          </p:cNvPr>
          <p:cNvSpPr txBox="1"/>
          <p:nvPr/>
        </p:nvSpPr>
        <p:spPr>
          <a:xfrm>
            <a:off x="2105357" y="1159182"/>
            <a:ext cx="37000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Possibilité d’être vu des autres utilisateurs</a:t>
            </a:r>
          </a:p>
          <a:p>
            <a:r>
              <a:rPr lang="fr-FR" sz="1400" dirty="0"/>
              <a:t>et collègues et de partager son contenu</a:t>
            </a:r>
          </a:p>
        </p:txBody>
      </p:sp>
      <p:sp>
        <p:nvSpPr>
          <p:cNvPr id="18" name="Flèche : bas 17">
            <a:extLst>
              <a:ext uri="{FF2B5EF4-FFF2-40B4-BE49-F238E27FC236}">
                <a16:creationId xmlns:a16="http://schemas.microsoft.com/office/drawing/2014/main" id="{D88A82E4-8301-9D4E-B33F-B9534986D678}"/>
              </a:ext>
            </a:extLst>
          </p:cNvPr>
          <p:cNvSpPr/>
          <p:nvPr/>
        </p:nvSpPr>
        <p:spPr>
          <a:xfrm rot="5400000">
            <a:off x="2855341" y="2501052"/>
            <a:ext cx="259620" cy="20175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84AA46C0-3541-6E43-FF36-6D414466A536}"/>
              </a:ext>
            </a:extLst>
          </p:cNvPr>
          <p:cNvSpPr txBox="1"/>
          <p:nvPr/>
        </p:nvSpPr>
        <p:spPr>
          <a:xfrm>
            <a:off x="2105357" y="3623021"/>
            <a:ext cx="37000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D’autres utilisateurs/collègues peuvent ajouter du contenu à votre collection</a:t>
            </a:r>
          </a:p>
        </p:txBody>
      </p:sp>
      <p:sp>
        <p:nvSpPr>
          <p:cNvPr id="20" name="Flèche : bas 19">
            <a:extLst>
              <a:ext uri="{FF2B5EF4-FFF2-40B4-BE49-F238E27FC236}">
                <a16:creationId xmlns:a16="http://schemas.microsoft.com/office/drawing/2014/main" id="{A9C98228-A6E7-495E-3919-7B836BC0D593}"/>
              </a:ext>
            </a:extLst>
          </p:cNvPr>
          <p:cNvSpPr/>
          <p:nvPr/>
        </p:nvSpPr>
        <p:spPr>
          <a:xfrm rot="10800000">
            <a:off x="7343381" y="4758062"/>
            <a:ext cx="313765" cy="12841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823B0CEF-EC52-9B4E-A67E-2A404BA3D363}"/>
              </a:ext>
            </a:extLst>
          </p:cNvPr>
          <p:cNvSpPr txBox="1"/>
          <p:nvPr/>
        </p:nvSpPr>
        <p:spPr>
          <a:xfrm>
            <a:off x="7823654" y="5063150"/>
            <a:ext cx="30844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Possibilité de commenter chacun</a:t>
            </a:r>
          </a:p>
          <a:p>
            <a:r>
              <a:rPr lang="fr-FR" sz="1400" dirty="0"/>
              <a:t>de ses partages.</a:t>
            </a:r>
          </a:p>
        </p:txBody>
      </p:sp>
    </p:spTree>
    <p:extLst>
      <p:ext uri="{BB962C8B-B14F-4D97-AF65-F5344CB8AC3E}">
        <p14:creationId xmlns:p14="http://schemas.microsoft.com/office/powerpoint/2010/main" val="2159469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0" y="-71718"/>
            <a:ext cx="12191980" cy="6929717"/>
          </a:xfrm>
          <a:prstGeom prst="rect">
            <a:avLst/>
          </a:prstGeom>
        </p:spPr>
      </p:pic>
      <p:sp>
        <p:nvSpPr>
          <p:cNvPr id="12" name="Titr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8038" y="119900"/>
            <a:ext cx="8825658" cy="393640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fr-FR" sz="1800" b="1" dirty="0"/>
              <a:t>Organisation pour faciliter le partage</a:t>
            </a:r>
          </a:p>
        </p:txBody>
      </p:sp>
      <p:pic>
        <p:nvPicPr>
          <p:cNvPr id="3" name="Image 2" descr="Une image contenant texte, Appareils électroniques, affichage, capture d’écran&#10;&#10;Description générée automatiquement">
            <a:extLst>
              <a:ext uri="{FF2B5EF4-FFF2-40B4-BE49-F238E27FC236}">
                <a16:creationId xmlns:a16="http://schemas.microsoft.com/office/drawing/2014/main" id="{C510E226-68B7-1A1E-ED69-1A9574D5B0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812" y="513540"/>
            <a:ext cx="10847294" cy="359790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56686A74-0CB6-FC46-0635-84C9FFC15480}"/>
              </a:ext>
            </a:extLst>
          </p:cNvPr>
          <p:cNvSpPr txBox="1"/>
          <p:nvPr/>
        </p:nvSpPr>
        <p:spPr>
          <a:xfrm>
            <a:off x="251012" y="4554071"/>
            <a:ext cx="24577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/>
              <a:t>3 catégories pour</a:t>
            </a:r>
          </a:p>
          <a:p>
            <a:r>
              <a:rPr lang="fr-FR" b="1" dirty="0"/>
              <a:t>organiser le partage</a:t>
            </a:r>
          </a:p>
          <a:p>
            <a:r>
              <a:rPr lang="fr-FR" b="1" dirty="0"/>
              <a:t>collaboratif</a:t>
            </a:r>
          </a:p>
        </p:txBody>
      </p:sp>
      <p:sp>
        <p:nvSpPr>
          <p:cNvPr id="5" name="Flèche : droite 4">
            <a:extLst>
              <a:ext uri="{FF2B5EF4-FFF2-40B4-BE49-F238E27FC236}">
                <a16:creationId xmlns:a16="http://schemas.microsoft.com/office/drawing/2014/main" id="{BEDAEAC7-60CE-F2C2-F35C-B85856B14191}"/>
              </a:ext>
            </a:extLst>
          </p:cNvPr>
          <p:cNvSpPr/>
          <p:nvPr/>
        </p:nvSpPr>
        <p:spPr>
          <a:xfrm rot="16200000">
            <a:off x="2577815" y="4663969"/>
            <a:ext cx="1899593" cy="2812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057833E-609F-7DE9-EEC8-EE41048CD8E9}"/>
              </a:ext>
            </a:extLst>
          </p:cNvPr>
          <p:cNvSpPr txBox="1"/>
          <p:nvPr/>
        </p:nvSpPr>
        <p:spPr>
          <a:xfrm>
            <a:off x="3765177" y="4554071"/>
            <a:ext cx="1927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L’endroit pour </a:t>
            </a:r>
          </a:p>
          <a:p>
            <a:r>
              <a:rPr lang="fr-FR" b="1" dirty="0"/>
              <a:t>la veille </a:t>
            </a:r>
            <a:r>
              <a:rPr lang="fr-FR" b="1" dirty="0" err="1"/>
              <a:t>front-end</a:t>
            </a:r>
            <a:endParaRPr lang="fr-FR" b="1" dirty="0"/>
          </a:p>
          <a:p>
            <a:endParaRPr lang="fr-FR" dirty="0"/>
          </a:p>
        </p:txBody>
      </p:sp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5A006EB6-973E-6ECB-64D4-4603AAD7D6EB}"/>
              </a:ext>
            </a:extLst>
          </p:cNvPr>
          <p:cNvSpPr/>
          <p:nvPr/>
        </p:nvSpPr>
        <p:spPr>
          <a:xfrm rot="16200000">
            <a:off x="5299515" y="4663968"/>
            <a:ext cx="1899592" cy="2812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A6A5DD8C-D8BE-F37A-3EC4-7FDA58F9F2FE}"/>
              </a:ext>
            </a:extLst>
          </p:cNvPr>
          <p:cNvSpPr/>
          <p:nvPr/>
        </p:nvSpPr>
        <p:spPr>
          <a:xfrm rot="16200000">
            <a:off x="7876097" y="4659485"/>
            <a:ext cx="1908557" cy="2812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D32B56D-4D48-215A-7DB7-4D9893058E54}"/>
              </a:ext>
            </a:extLst>
          </p:cNvPr>
          <p:cNvSpPr txBox="1"/>
          <p:nvPr/>
        </p:nvSpPr>
        <p:spPr>
          <a:xfrm>
            <a:off x="6508376" y="47154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77E2882-38D0-B6CC-1FC7-7315E8C6EA82}"/>
              </a:ext>
            </a:extLst>
          </p:cNvPr>
          <p:cNvSpPr txBox="1"/>
          <p:nvPr/>
        </p:nvSpPr>
        <p:spPr>
          <a:xfrm>
            <a:off x="6508376" y="4554070"/>
            <a:ext cx="18093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L’endroit pour </a:t>
            </a:r>
          </a:p>
          <a:p>
            <a:r>
              <a:rPr lang="fr-FR" b="1" dirty="0"/>
              <a:t>la veille </a:t>
            </a:r>
            <a:r>
              <a:rPr lang="fr-FR" b="1" dirty="0" err="1"/>
              <a:t>back-end</a:t>
            </a:r>
            <a:endParaRPr lang="fr-FR" b="1" dirty="0"/>
          </a:p>
          <a:p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4F354D7-39F3-BDBA-6D4A-041B24D2EF38}"/>
              </a:ext>
            </a:extLst>
          </p:cNvPr>
          <p:cNvSpPr txBox="1"/>
          <p:nvPr/>
        </p:nvSpPr>
        <p:spPr>
          <a:xfrm>
            <a:off x="8971008" y="4545104"/>
            <a:ext cx="24101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L’endroit pour les </a:t>
            </a:r>
          </a:p>
          <a:p>
            <a:r>
              <a:rPr lang="fr-FR" b="1" dirty="0"/>
              <a:t>Logiciels de gestion </a:t>
            </a:r>
          </a:p>
          <a:p>
            <a:r>
              <a:rPr lang="fr-FR" b="1" dirty="0"/>
              <a:t>de projet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AC33FF2F-4FD7-0568-419D-4A365FBF9B39}"/>
              </a:ext>
            </a:extLst>
          </p:cNvPr>
          <p:cNvSpPr txBox="1"/>
          <p:nvPr/>
        </p:nvSpPr>
        <p:spPr>
          <a:xfrm>
            <a:off x="2022833" y="6130765"/>
            <a:ext cx="845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Possibilité de créer de nouvelles collections pour de nouvelles catégories !!</a:t>
            </a:r>
          </a:p>
        </p:txBody>
      </p:sp>
    </p:spTree>
    <p:extLst>
      <p:ext uri="{BB962C8B-B14F-4D97-AF65-F5344CB8AC3E}">
        <p14:creationId xmlns:p14="http://schemas.microsoft.com/office/powerpoint/2010/main" val="3941340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r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fr-FR" b="1" dirty="0"/>
              <a:t>Merci pour votre attention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271604"/>
            <a:ext cx="4802031" cy="1999648"/>
          </a:xfrm>
        </p:spPr>
        <p:txBody>
          <a:bodyPr rtlCol="0">
            <a:normAutofit/>
          </a:bodyPr>
          <a:lstStyle/>
          <a:p>
            <a:pPr algn="ctr" rtl="0"/>
            <a:r>
              <a:rPr lang="fr-FR" dirty="0"/>
              <a:t>Sommaire</a:t>
            </a:r>
          </a:p>
        </p:txBody>
      </p:sp>
      <p:pic>
        <p:nvPicPr>
          <p:cNvPr id="18" name="Image 17" descr="image abstraite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Espace réservé du contenu 3" descr="Graphique SmartArt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135082"/>
              </p:ext>
            </p:extLst>
          </p:nvPr>
        </p:nvGraphicFramePr>
        <p:xfrm>
          <a:off x="650667" y="1271428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82950ABB-357D-B043-CDF4-4366D1D84FF8}"/>
              </a:ext>
            </a:extLst>
          </p:cNvPr>
          <p:cNvSpPr txBox="1"/>
          <p:nvPr/>
        </p:nvSpPr>
        <p:spPr>
          <a:xfrm>
            <a:off x="398352" y="5786156"/>
            <a:ext cx="6174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Lien vers mon profil </a:t>
            </a:r>
            <a:r>
              <a:rPr lang="fr-FR" dirty="0" err="1"/>
              <a:t>Wakelet</a:t>
            </a:r>
            <a:r>
              <a:rPr lang="fr-FR" dirty="0"/>
              <a:t>: https://urlz.fr/lz69</a:t>
            </a:r>
          </a:p>
        </p:txBody>
      </p:sp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28" y="626891"/>
            <a:ext cx="9404723" cy="1400530"/>
          </a:xfrm>
        </p:spPr>
        <p:txBody>
          <a:bodyPr rtlCol="0" anchor="ctr"/>
          <a:lstStyle/>
          <a:p>
            <a:pPr algn="ctr" rtl="0"/>
            <a:r>
              <a:rPr lang="fr-FR" sz="3200" dirty="0"/>
              <a:t>Qu’est-ce que </a:t>
            </a:r>
            <a:r>
              <a:rPr lang="fr-FR" sz="3200" dirty="0" err="1"/>
              <a:t>Wakelet</a:t>
            </a:r>
            <a:r>
              <a:rPr lang="fr-FR" sz="3200" dirty="0"/>
              <a:t> ?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FAC7C15-628E-C971-A2DE-46BAD67F6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Wakelet</a:t>
            </a:r>
            <a:r>
              <a:rPr lang="fr-FR" dirty="0"/>
              <a:t> est une plateforme de curation de contenu en ligne</a:t>
            </a:r>
          </a:p>
          <a:p>
            <a:r>
              <a:rPr lang="fr-FR" dirty="0"/>
              <a:t>De collecter, organiser, partager et découvrir des contenus tels que des articles, des vidéos, des images et des liens provenant d'Internet.</a:t>
            </a:r>
          </a:p>
          <a:p>
            <a:r>
              <a:rPr lang="fr-FR" dirty="0"/>
              <a:t>Créer des collections de contenu sur des sujets spécifiques et les partager avec leur réseau</a:t>
            </a:r>
          </a:p>
          <a:p>
            <a:r>
              <a:rPr lang="fr-FR" i="1" dirty="0"/>
              <a:t>Un outil de collaboration pour les professionnels du numérique et toute personne souhaitant partager des contenus pertinents avec un public ciblé.</a:t>
            </a:r>
          </a:p>
        </p:txBody>
      </p:sp>
    </p:spTree>
    <p:extLst>
      <p:ext uri="{BB962C8B-B14F-4D97-AF65-F5344CB8AC3E}">
        <p14:creationId xmlns:p14="http://schemas.microsoft.com/office/powerpoint/2010/main" val="70285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6326" y="626891"/>
            <a:ext cx="9901326" cy="1400530"/>
          </a:xfrm>
        </p:spPr>
        <p:txBody>
          <a:bodyPr rtlCol="0" anchor="ctr"/>
          <a:lstStyle/>
          <a:p>
            <a:pPr algn="ctr" rtl="0"/>
            <a:r>
              <a:rPr lang="fr-FR" sz="3200" dirty="0"/>
              <a:t>Qu’est-ce que </a:t>
            </a:r>
            <a:r>
              <a:rPr lang="fr-FR" sz="3200" dirty="0" err="1"/>
              <a:t>Wakelet</a:t>
            </a:r>
            <a:r>
              <a:rPr lang="fr-FR" sz="3200" dirty="0"/>
              <a:t> ?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7340E69-3346-ABF5-5AEF-42E829E86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Wakelet</a:t>
            </a:r>
            <a:r>
              <a:rPr lang="fr-FR" dirty="0"/>
              <a:t> est fondée en 2014 par Jamil Khalil, un entrepreneur britannique d'origine syrienne.</a:t>
            </a:r>
          </a:p>
          <a:p>
            <a:endParaRPr lang="fr-FR" dirty="0"/>
          </a:p>
          <a:p>
            <a:r>
              <a:rPr lang="fr-FR" dirty="0"/>
              <a:t>À ses débuts, </a:t>
            </a:r>
            <a:r>
              <a:rPr lang="fr-FR" dirty="0" err="1"/>
              <a:t>Wakelet</a:t>
            </a:r>
            <a:r>
              <a:rPr lang="fr-FR" dirty="0"/>
              <a:t> était principalement utilisé par les éducateurs et les étudiants, avant de devenir plus généraliste.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En 2021, </a:t>
            </a:r>
            <a:r>
              <a:rPr lang="fr-FR" dirty="0" err="1"/>
              <a:t>Wakelet</a:t>
            </a:r>
            <a:r>
              <a:rPr lang="fr-FR" dirty="0"/>
              <a:t> compte des millions d'utilisateurs dans le monde entier et continue d'ajouter de nouvelles fonctionnalités pour améliorer l'expérience utilisateur.</a:t>
            </a:r>
          </a:p>
        </p:txBody>
      </p:sp>
    </p:spTree>
    <p:extLst>
      <p:ext uri="{BB962C8B-B14F-4D97-AF65-F5344CB8AC3E}">
        <p14:creationId xmlns:p14="http://schemas.microsoft.com/office/powerpoint/2010/main" val="1018742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rtlCol="0" anchor="t">
            <a:normAutofit/>
          </a:bodyPr>
          <a:lstStyle/>
          <a:p>
            <a:pPr rtl="0"/>
            <a:r>
              <a:rPr lang="fr-FR"/>
              <a:t>Précisions sur les avantages de </a:t>
            </a:r>
            <a:r>
              <a:rPr lang="fr-FR" err="1"/>
              <a:t>Wakelet</a:t>
            </a:r>
            <a:endParaRPr lang="fr-FR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7340E69-3346-ABF5-5AEF-42E829E866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fr-FR" sz="1500"/>
          </a:p>
          <a:p>
            <a:pPr>
              <a:lnSpc>
                <a:spcPct val="90000"/>
              </a:lnSpc>
            </a:pPr>
            <a:r>
              <a:rPr lang="fr-FR" sz="1500"/>
              <a:t>Facilité d’utilisation : </a:t>
            </a:r>
            <a:r>
              <a:rPr lang="fr-FR" sz="1500" err="1"/>
              <a:t>Wakelet</a:t>
            </a:r>
            <a:r>
              <a:rPr lang="fr-FR" sz="1500"/>
              <a:t> est très facile à utiliser et ne nécessite aucune compétence technique particulière</a:t>
            </a:r>
          </a:p>
          <a:p>
            <a:pPr>
              <a:lnSpc>
                <a:spcPct val="90000"/>
              </a:lnSpc>
            </a:pPr>
            <a:r>
              <a:rPr lang="fr-FR" sz="1500"/>
              <a:t>Les utilisateurs peuvent collecter et organiser différents types de contenus tels que des articles, des vidéos, des images, des tweets, des podcasts, etc.</a:t>
            </a:r>
          </a:p>
          <a:p>
            <a:pPr>
              <a:lnSpc>
                <a:spcPct val="90000"/>
              </a:lnSpc>
            </a:pPr>
            <a:r>
              <a:rPr lang="fr-FR" sz="1500" err="1"/>
              <a:t>Wakelet</a:t>
            </a:r>
            <a:r>
              <a:rPr lang="fr-FR" sz="1500"/>
              <a:t> permet aux utilisateurs de collaborer avec d'autres utilisateurs pour créer et éditer des collections de contenu en temps réel</a:t>
            </a:r>
          </a:p>
          <a:p>
            <a:pPr>
              <a:lnSpc>
                <a:spcPct val="90000"/>
              </a:lnSpc>
            </a:pPr>
            <a:r>
              <a:rPr lang="fr-FR" sz="1500"/>
              <a:t>Disponible sur les navigateurs Web et les appareils mobiles comme application.</a:t>
            </a:r>
          </a:p>
        </p:txBody>
      </p:sp>
      <p:pic>
        <p:nvPicPr>
          <p:cNvPr id="4" name="Espace réservé du contenu 3" descr="Une image contenant léger&#10;&#10;Description générée automatiquement">
            <a:extLst>
              <a:ext uri="{FF2B5EF4-FFF2-40B4-BE49-F238E27FC236}">
                <a16:creationId xmlns:a16="http://schemas.microsoft.com/office/drawing/2014/main" id="{9492107F-7024-A957-E0D6-D306FFC36A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929744" y="2429164"/>
            <a:ext cx="4645891" cy="30664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3249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écran, capture d’écran, affichage&#10;&#10;Description générée automatiquement">
            <a:extLst>
              <a:ext uri="{FF2B5EF4-FFF2-40B4-BE49-F238E27FC236}">
                <a16:creationId xmlns:a16="http://schemas.microsoft.com/office/drawing/2014/main" id="{D63F2B39-900B-9759-C0C4-DC05C9EC3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7D5F14D7-00D9-DD4D-A0C6-D253DA412385}"/>
              </a:ext>
            </a:extLst>
          </p:cNvPr>
          <p:cNvSpPr txBox="1"/>
          <p:nvPr/>
        </p:nvSpPr>
        <p:spPr>
          <a:xfrm>
            <a:off x="3140364" y="5509491"/>
            <a:ext cx="6165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Aperçu des différentes collections créées sur </a:t>
            </a:r>
            <a:r>
              <a:rPr lang="fr-FR" i="1" dirty="0" err="1"/>
              <a:t>Wakelet</a:t>
            </a:r>
            <a:endParaRPr lang="fr-FR" i="1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7C7E85B-DCEA-392E-40AD-F0418DC420A2}"/>
              </a:ext>
            </a:extLst>
          </p:cNvPr>
          <p:cNvSpPr txBox="1"/>
          <p:nvPr/>
        </p:nvSpPr>
        <p:spPr>
          <a:xfrm>
            <a:off x="4433977" y="4278703"/>
            <a:ext cx="6564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Interface de </a:t>
            </a:r>
            <a:r>
              <a:rPr lang="fr-FR" sz="2400" b="1" dirty="0" err="1"/>
              <a:t>Wakelet</a:t>
            </a:r>
            <a:endParaRPr lang="fr-FR" sz="2400" b="1" dirty="0"/>
          </a:p>
        </p:txBody>
      </p:sp>
    </p:spTree>
    <p:extLst>
      <p:ext uri="{BB962C8B-B14F-4D97-AF65-F5344CB8AC3E}">
        <p14:creationId xmlns:p14="http://schemas.microsoft.com/office/powerpoint/2010/main" val="2571098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3DC570-72AC-45BE-BB60-458EBBAC8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 rtlCol="0" anchor="t">
            <a:normAutofit/>
          </a:bodyPr>
          <a:lstStyle/>
          <a:p>
            <a:pPr rtl="0"/>
            <a:r>
              <a:rPr lang="fr-FR" dirty="0"/>
              <a:t>Ajout d’un fil d’actualité en continue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7340E69-3346-ABF5-5AEF-42E829E866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fr-FR" sz="1500" b="1" i="1" dirty="0" err="1">
                <a:solidFill>
                  <a:srgbClr val="FF0000"/>
                </a:solidFill>
              </a:rPr>
              <a:t>Wakelet</a:t>
            </a:r>
            <a:r>
              <a:rPr lang="fr-FR" sz="1500" b="1" i="1" dirty="0">
                <a:solidFill>
                  <a:srgbClr val="FF0000"/>
                </a:solidFill>
              </a:rPr>
              <a:t> est un curateur qui ne génère pas de fil d’actualité en temps réel.</a:t>
            </a:r>
          </a:p>
          <a:p>
            <a:pPr marL="0" indent="0">
              <a:lnSpc>
                <a:spcPct val="90000"/>
              </a:lnSpc>
              <a:buNone/>
            </a:pPr>
            <a:endParaRPr lang="fr-FR" sz="1500" dirty="0"/>
          </a:p>
          <a:p>
            <a:pPr marL="0" indent="0">
              <a:lnSpc>
                <a:spcPct val="90000"/>
              </a:lnSpc>
              <a:buNone/>
            </a:pPr>
            <a:r>
              <a:rPr lang="fr-FR" sz="1500" dirty="0"/>
              <a:t>Ajout d’un compte pour l’actualité depuis FEEDLY en complément:</a:t>
            </a:r>
          </a:p>
          <a:p>
            <a:pPr marL="0" indent="0">
              <a:lnSpc>
                <a:spcPct val="90000"/>
              </a:lnSpc>
              <a:buNone/>
            </a:pPr>
            <a:endParaRPr lang="fr-FR" sz="1500" dirty="0"/>
          </a:p>
          <a:p>
            <a:pPr marL="0" indent="0">
              <a:lnSpc>
                <a:spcPct val="90000"/>
              </a:lnSpc>
              <a:buNone/>
            </a:pPr>
            <a:r>
              <a:rPr lang="fr-FR" sz="1500" dirty="0"/>
              <a:t>Possibilité de recevoir de nouvelles informations en temps réel depuis une base automatiquement remise à jour sur </a:t>
            </a:r>
            <a:r>
              <a:rPr lang="fr-FR" sz="1500" dirty="0" err="1"/>
              <a:t>Feedly</a:t>
            </a:r>
            <a:r>
              <a:rPr lang="fr-FR" sz="1500" dirty="0"/>
              <a:t>.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fr-FR" sz="1500" dirty="0"/>
              <a:t>Ce fil d’actualité est accessible en un clique depuis l’écran des collections.</a:t>
            </a:r>
          </a:p>
        </p:txBody>
      </p:sp>
      <p:pic>
        <p:nvPicPr>
          <p:cNvPr id="8" name="Espace réservé du contenu 7" descr="Une image contenant texte, clipart">
            <a:extLst>
              <a:ext uri="{FF2B5EF4-FFF2-40B4-BE49-F238E27FC236}">
                <a16:creationId xmlns:a16="http://schemas.microsoft.com/office/drawing/2014/main" id="{F29654AB-1BD4-019A-D342-B62BD96517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66249" y="2170979"/>
            <a:ext cx="5058812" cy="2945966"/>
          </a:xfrm>
        </p:spPr>
      </p:pic>
    </p:spTree>
    <p:extLst>
      <p:ext uri="{BB962C8B-B14F-4D97-AF65-F5344CB8AC3E}">
        <p14:creationId xmlns:p14="http://schemas.microsoft.com/office/powerpoint/2010/main" val="3252862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D4B50C49-B865-F821-A2AC-BA802FA73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18882"/>
          </a:xfrm>
        </p:spPr>
        <p:txBody>
          <a:bodyPr anchor="ctr"/>
          <a:lstStyle/>
          <a:p>
            <a:pPr algn="ctr"/>
            <a:r>
              <a:rPr lang="en-US" sz="2400" dirty="0"/>
              <a:t>A la recherche de </a:t>
            </a:r>
            <a:r>
              <a:rPr lang="en-US" sz="2400" dirty="0" err="1"/>
              <a:t>contenu</a:t>
            </a:r>
            <a:r>
              <a:rPr lang="en-US" sz="2400" dirty="0"/>
              <a:t> à </a:t>
            </a:r>
            <a:r>
              <a:rPr lang="en-US" sz="2400" dirty="0" err="1"/>
              <a:t>sélectionner</a:t>
            </a:r>
            <a:endParaRPr lang="en-US" sz="2400" dirty="0"/>
          </a:p>
        </p:txBody>
      </p:sp>
      <p:pic>
        <p:nvPicPr>
          <p:cNvPr id="15" name="Image 14" descr="conception abstrait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40" r="-4" b="20255"/>
          <a:stretch/>
        </p:blipFill>
        <p:spPr>
          <a:xfrm flipH="1">
            <a:off x="3593842" y="1552575"/>
            <a:ext cx="2997201" cy="1524000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672F3F77-BC20-0C27-2359-6145C73D6793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3838754" y="3257550"/>
            <a:ext cx="2792877" cy="2547938"/>
          </a:xfrm>
        </p:spPr>
        <p:txBody>
          <a:bodyPr/>
          <a:lstStyle/>
          <a:p>
            <a:r>
              <a:rPr lang="en-US" sz="1600" b="1" dirty="0"/>
              <a:t>La recherche </a:t>
            </a:r>
            <a:r>
              <a:rPr lang="en-US" sz="1600" b="1" dirty="0" err="1"/>
              <a:t>directement</a:t>
            </a:r>
            <a:r>
              <a:rPr lang="en-US" sz="1600" b="1" dirty="0"/>
              <a:t> sur </a:t>
            </a:r>
            <a:r>
              <a:rPr lang="en-US" sz="1600" b="1" dirty="0" err="1"/>
              <a:t>Wakelet</a:t>
            </a:r>
            <a:endParaRPr lang="en-US" sz="1600" b="1" dirty="0"/>
          </a:p>
          <a:p>
            <a:r>
              <a:rPr lang="en-US" dirty="0" err="1"/>
              <a:t>Possibilité</a:t>
            </a:r>
            <a:r>
              <a:rPr lang="en-US" dirty="0"/>
              <a:t> de </a:t>
            </a:r>
            <a:r>
              <a:rPr lang="en-US" dirty="0" err="1"/>
              <a:t>sélectionner</a:t>
            </a:r>
            <a:r>
              <a:rPr lang="en-US" dirty="0"/>
              <a:t> les collections des </a:t>
            </a:r>
            <a:r>
              <a:rPr lang="en-US" dirty="0" err="1"/>
              <a:t>autres</a:t>
            </a:r>
            <a:r>
              <a:rPr lang="en-US" dirty="0"/>
              <a:t> </a:t>
            </a:r>
            <a:r>
              <a:rPr lang="en-US" dirty="0" err="1"/>
              <a:t>utilisateurs</a:t>
            </a:r>
            <a:r>
              <a:rPr lang="en-US" dirty="0"/>
              <a:t> et </a:t>
            </a:r>
            <a:r>
              <a:rPr lang="en-US" dirty="0" err="1"/>
              <a:t>accéder</a:t>
            </a:r>
            <a:r>
              <a:rPr lang="en-US" dirty="0"/>
              <a:t> à </a:t>
            </a:r>
            <a:r>
              <a:rPr lang="en-US" dirty="0" err="1"/>
              <a:t>leurs</a:t>
            </a:r>
            <a:r>
              <a:rPr lang="en-US" dirty="0"/>
              <a:t> </a:t>
            </a:r>
            <a:r>
              <a:rPr lang="en-US" dirty="0" err="1"/>
              <a:t>actualités</a:t>
            </a:r>
            <a:endParaRPr lang="en-US" dirty="0"/>
          </a:p>
          <a:p>
            <a:endParaRPr lang="en-US" dirty="0"/>
          </a:p>
        </p:txBody>
      </p:sp>
      <p:pic>
        <p:nvPicPr>
          <p:cNvPr id="25" name="Espace réservé pour une image  24" descr="Une image contenant texte, intérieur, capture d’écran, plusieurs&#10;&#10;Description générée automatiquement">
            <a:extLst>
              <a:ext uri="{FF2B5EF4-FFF2-40B4-BE49-F238E27FC236}">
                <a16:creationId xmlns:a16="http://schemas.microsoft.com/office/drawing/2014/main" id="{DB8A1072-703F-49A6-8A36-3624B3726DDC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l="14366" r="14366"/>
          <a:stretch>
            <a:fillRect/>
          </a:stretch>
        </p:blipFill>
        <p:spPr>
          <a:xfrm>
            <a:off x="6837147" y="1552575"/>
            <a:ext cx="5202453" cy="3217863"/>
          </a:xfrm>
        </p:spPr>
      </p:pic>
      <p:pic>
        <p:nvPicPr>
          <p:cNvPr id="18" name="Espace réservé pour une image  17" descr="Une image contenant texte&#10;&#10;Description générée automatiquement">
            <a:extLst>
              <a:ext uri="{FF2B5EF4-FFF2-40B4-BE49-F238E27FC236}">
                <a16:creationId xmlns:a16="http://schemas.microsoft.com/office/drawing/2014/main" id="{EFD8A95E-DD1E-A7BB-E313-D87D860705F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5"/>
          <a:srcRect t="2288" b="2288"/>
          <a:stretch>
            <a:fillRect/>
          </a:stretch>
        </p:blipFill>
        <p:spPr>
          <a:xfrm>
            <a:off x="350538" y="1552575"/>
            <a:ext cx="2997200" cy="4252913"/>
          </a:xfr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1ACF8A59-50B7-1DB3-9190-7B3D4B9A4827}"/>
              </a:ext>
            </a:extLst>
          </p:cNvPr>
          <p:cNvSpPr txBox="1"/>
          <p:nvPr/>
        </p:nvSpPr>
        <p:spPr>
          <a:xfrm>
            <a:off x="7021902" y="5066824"/>
            <a:ext cx="48195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En effectuant une recherche sur </a:t>
            </a:r>
            <a:r>
              <a:rPr lang="fr-FR" sz="1400" i="1" dirty="0" err="1"/>
              <a:t>Wakelet</a:t>
            </a:r>
            <a:r>
              <a:rPr lang="fr-FR" sz="1400" i="1" dirty="0"/>
              <a:t>, </a:t>
            </a:r>
          </a:p>
          <a:p>
            <a:r>
              <a:rPr lang="fr-FR" sz="1400" i="1" dirty="0"/>
              <a:t>nous trouvons une grande quantité de</a:t>
            </a:r>
          </a:p>
          <a:p>
            <a:r>
              <a:rPr lang="fr-FR" sz="1400" i="1" dirty="0"/>
              <a:t>collections créées par les autres utilisateurs.</a:t>
            </a:r>
          </a:p>
        </p:txBody>
      </p:sp>
    </p:spTree>
    <p:extLst>
      <p:ext uri="{BB962C8B-B14F-4D97-AF65-F5344CB8AC3E}">
        <p14:creationId xmlns:p14="http://schemas.microsoft.com/office/powerpoint/2010/main" val="2142570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86264"/>
            <a:ext cx="9404723" cy="888521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fr-FR" sz="2800" dirty="0"/>
              <a:t>Différents canaux pour enrichir sa veille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042BBDE5-3A82-BFA9-FF8E-775A419462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654495" y="1283855"/>
            <a:ext cx="4396339" cy="1197407"/>
          </a:xfrm>
        </p:spPr>
        <p:txBody>
          <a:bodyPr anchor="t"/>
          <a:lstStyle/>
          <a:p>
            <a:r>
              <a:rPr lang="en-US" dirty="0"/>
              <a:t>Curation </a:t>
            </a:r>
            <a:r>
              <a:rPr lang="en-US" dirty="0" err="1"/>
              <a:t>depuis</a:t>
            </a:r>
            <a:r>
              <a:rPr lang="en-US" dirty="0"/>
              <a:t> la page de </a:t>
            </a:r>
            <a:r>
              <a:rPr lang="en-US" dirty="0" err="1"/>
              <a:t>sa</a:t>
            </a:r>
            <a:r>
              <a:rPr lang="en-US" dirty="0"/>
              <a:t> collection</a:t>
            </a:r>
          </a:p>
        </p:txBody>
      </p:sp>
      <p:pic>
        <p:nvPicPr>
          <p:cNvPr id="5" name="Espace réservé du contenu 4" descr="Une image contenant texte, écran, capture d’écran&#10;&#10;Description générée automatiquement">
            <a:extLst>
              <a:ext uri="{FF2B5EF4-FFF2-40B4-BE49-F238E27FC236}">
                <a16:creationId xmlns:a16="http://schemas.microsoft.com/office/drawing/2014/main" id="{5BDA5F7B-E542-C578-5F6D-7B4445A09CC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23273" y="1210734"/>
            <a:ext cx="4794290" cy="4870113"/>
          </a:xfr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72173E41-E738-9CF3-7D0F-36AD85B58849}"/>
              </a:ext>
            </a:extLst>
          </p:cNvPr>
          <p:cNvSpPr txBox="1"/>
          <p:nvPr/>
        </p:nvSpPr>
        <p:spPr>
          <a:xfrm>
            <a:off x="5782235" y="2752165"/>
            <a:ext cx="5463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Possibilité de récupérer du contenu depuis</a:t>
            </a:r>
          </a:p>
          <a:p>
            <a:r>
              <a:rPr lang="fr-FR" dirty="0"/>
              <a:t>Tweeter, </a:t>
            </a:r>
            <a:r>
              <a:rPr lang="fr-FR" dirty="0" err="1"/>
              <a:t>Youtube</a:t>
            </a:r>
            <a:r>
              <a:rPr lang="fr-FR" dirty="0"/>
              <a:t>, ou encore depuis le Cloud…</a:t>
            </a:r>
          </a:p>
        </p:txBody>
      </p:sp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2F3BB8EC-79A4-7518-2ED6-D22186B21761}"/>
              </a:ext>
            </a:extLst>
          </p:cNvPr>
          <p:cNvSpPr/>
          <p:nvPr/>
        </p:nvSpPr>
        <p:spPr>
          <a:xfrm rot="10800000">
            <a:off x="4491316" y="5488852"/>
            <a:ext cx="563915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551BD19-849C-1EE5-BA21-74D26CEE4FB6}"/>
              </a:ext>
            </a:extLst>
          </p:cNvPr>
          <p:cNvSpPr txBox="1"/>
          <p:nvPr/>
        </p:nvSpPr>
        <p:spPr>
          <a:xfrm>
            <a:off x="5782235" y="4735159"/>
            <a:ext cx="55515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Possibilité aussi de compléter sa collection avec</a:t>
            </a:r>
          </a:p>
          <a:p>
            <a:r>
              <a:rPr lang="fr-FR" dirty="0"/>
              <a:t>du texte, des images et des documents PDF.</a:t>
            </a:r>
          </a:p>
        </p:txBody>
      </p:sp>
    </p:spTree>
    <p:extLst>
      <p:ext uri="{BB962C8B-B14F-4D97-AF65-F5344CB8AC3E}">
        <p14:creationId xmlns:p14="http://schemas.microsoft.com/office/powerpoint/2010/main" val="5637341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247_TF78884036_Win32" id="{29225F35-83AB-4115-9799-26AF7E83A971}" vid="{09BDAAA7-7644-418F-9AA5-8E5C2FFE264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numérique</Template>
  <TotalTime>339</TotalTime>
  <Words>558</Words>
  <Application>Microsoft Office PowerPoint</Application>
  <PresentationFormat>Grand écran</PresentationFormat>
  <Paragraphs>82</Paragraphs>
  <Slides>13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Ion</vt:lpstr>
      <vt:lpstr>Veille technologique avec Wakelet</vt:lpstr>
      <vt:lpstr>Sommaire</vt:lpstr>
      <vt:lpstr>Qu’est-ce que Wakelet ?</vt:lpstr>
      <vt:lpstr>Qu’est-ce que Wakelet ?</vt:lpstr>
      <vt:lpstr>Précisions sur les avantages de Wakelet</vt:lpstr>
      <vt:lpstr>Présentation PowerPoint</vt:lpstr>
      <vt:lpstr>Ajout d’un fil d’actualité en continue</vt:lpstr>
      <vt:lpstr>A la recherche de contenu à sélectionner</vt:lpstr>
      <vt:lpstr>Différents canaux pour enrichir sa veille</vt:lpstr>
      <vt:lpstr>Présentation PowerPoint</vt:lpstr>
      <vt:lpstr>Présentation PowerPoint</vt:lpstr>
      <vt:lpstr>Organisation pour faciliter le partage</vt:lpstr>
      <vt:lpstr>Merci pour votre attention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Veille technologique avec Wakelet</dc:title>
  <dc:creator>florent guyard</dc:creator>
  <cp:lastModifiedBy>florent guyard</cp:lastModifiedBy>
  <cp:revision>9</cp:revision>
  <dcterms:created xsi:type="dcterms:W3CDTF">2023-04-24T07:41:08Z</dcterms:created>
  <dcterms:modified xsi:type="dcterms:W3CDTF">2023-04-26T08:21:37Z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